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94" r:id="rId4"/>
    <p:sldId id="292" r:id="rId5"/>
    <p:sldId id="304" r:id="rId6"/>
    <p:sldId id="293" r:id="rId7"/>
    <p:sldId id="286" r:id="rId8"/>
    <p:sldId id="288" r:id="rId9"/>
    <p:sldId id="289" r:id="rId10"/>
    <p:sldId id="290" r:id="rId11"/>
    <p:sldId id="291" r:id="rId12"/>
    <p:sldId id="300" r:id="rId13"/>
    <p:sldId id="301" r:id="rId14"/>
    <p:sldId id="258" r:id="rId15"/>
    <p:sldId id="260" r:id="rId16"/>
    <p:sldId id="261" r:id="rId17"/>
    <p:sldId id="262" r:id="rId18"/>
    <p:sldId id="264" r:id="rId19"/>
    <p:sldId id="295" r:id="rId20"/>
    <p:sldId id="303" r:id="rId21"/>
    <p:sldId id="296" r:id="rId22"/>
    <p:sldId id="29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96" autoAdjust="0"/>
    <p:restoredTop sz="94715" autoAdjust="0"/>
  </p:normalViewPr>
  <p:slideViewPr>
    <p:cSldViewPr snapToGrid="0" snapToObjects="1">
      <p:cViewPr varScale="1">
        <p:scale>
          <a:sx n="118" d="100"/>
          <a:sy n="118" d="100"/>
        </p:scale>
        <p:origin x="1608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4.png>
</file>

<file path=ppt/media/image15.jpeg>
</file>

<file path=ppt/media/image16.png>
</file>

<file path=ppt/media/image17.tiff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457189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6" indent="-457189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indent="-457189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943" indent="-457189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131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320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4697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59-021-01453-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onlinelibrary.wiley.com/doi/abs/10.1002/jrsm.1424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niel1noble.github.io/meta-workshop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handbook-5-1.cochrane.org/chapter_1/1_2_2_what_is_a_systematic_review.ht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6831" y="269260"/>
            <a:ext cx="8674813" cy="1717907"/>
          </a:xfrm>
        </p:spPr>
        <p:txBody>
          <a:bodyPr>
            <a:normAutofit fontScale="90000"/>
          </a:bodyPr>
          <a:lstStyle/>
          <a:p>
            <a:r>
              <a:rPr b="1" dirty="0"/>
              <a:t>Meta-analysis in Comparative Physiology: A brief introduction to effect sizes and meta-analytic modelling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867" y="5794317"/>
            <a:ext cx="9174996" cy="794423"/>
          </a:xfrm>
        </p:spPr>
        <p:txBody>
          <a:bodyPr>
            <a:normAutofit fontScale="92500"/>
          </a:bodyPr>
          <a:lstStyle/>
          <a:p>
            <a:r>
              <a:rPr dirty="0"/>
              <a:t>Daniel Noble, Nicholas Wu, Essie Rodgers, Patrice Pottier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060556" y="6373814"/>
            <a:ext cx="1022888" cy="365125"/>
          </a:xfrm>
        </p:spPr>
        <p:txBody>
          <a:bodyPr/>
          <a:lstStyle/>
          <a:p>
            <a:r>
              <a:rPr dirty="0"/>
              <a:t>2022-06-06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5BE73-056A-6B6C-254E-73FB62F1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707" y="2447180"/>
            <a:ext cx="3252251" cy="24736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24B98-233D-6C5A-A372-F9BF69008188}"/>
              </a:ext>
            </a:extLst>
          </p:cNvPr>
          <p:cNvSpPr txBox="1"/>
          <p:nvPr/>
        </p:nvSpPr>
        <p:spPr>
          <a:xfrm>
            <a:off x="5961915" y="5031968"/>
            <a:ext cx="19114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3"/>
              </a:rPr>
              <a:t>De Boer </a:t>
            </a:r>
            <a:r>
              <a:rPr lang="en-US" sz="1600" i="1" dirty="0">
                <a:hlinkClick r:id="rId3"/>
              </a:rPr>
              <a:t>et al</a:t>
            </a:r>
            <a:r>
              <a:rPr lang="en-US" sz="1600" dirty="0">
                <a:hlinkClick r:id="rId3"/>
              </a:rPr>
              <a:t>. 2021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5F643-0CA9-E583-F422-EDFB50651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56" r="49623" b="50026"/>
          <a:stretch/>
        </p:blipFill>
        <p:spPr>
          <a:xfrm>
            <a:off x="518339" y="2305047"/>
            <a:ext cx="4286597" cy="25973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44AED2-433F-E684-A044-A2F2D87EBBC3}"/>
              </a:ext>
            </a:extLst>
          </p:cNvPr>
          <p:cNvSpPr txBox="1"/>
          <p:nvPr/>
        </p:nvSpPr>
        <p:spPr>
          <a:xfrm>
            <a:off x="1955418" y="5031968"/>
            <a:ext cx="265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5"/>
              </a:rPr>
              <a:t>Nakagawa </a:t>
            </a:r>
            <a:r>
              <a:rPr lang="en-US" sz="1600" i="1" dirty="0">
                <a:hlinkClick r:id="rId5"/>
              </a:rPr>
              <a:t>et al. </a:t>
            </a:r>
            <a:r>
              <a:rPr lang="en-US" sz="1600" dirty="0">
                <a:hlinkClick r:id="rId5"/>
              </a:rPr>
              <a:t>2021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1A57-1CE6-051D-0835-EE586047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962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do we want to do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E437-0442-E360-AA1F-913910EFB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915"/>
            <a:ext cx="8229600" cy="490353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Meta-analysis increases power and precision to estimate effects</a:t>
            </a:r>
          </a:p>
          <a:p>
            <a:pPr lvl="2"/>
            <a:r>
              <a:rPr lang="en-US" sz="2000" dirty="0"/>
              <a:t>Individual studies are (often) underpowered (</a:t>
            </a:r>
            <a:r>
              <a:rPr lang="en-US" sz="2000" dirty="0" err="1"/>
              <a:t>Jennions</a:t>
            </a:r>
            <a:r>
              <a:rPr lang="en-US" sz="2000" dirty="0"/>
              <a:t> &amp; </a:t>
            </a:r>
            <a:r>
              <a:rPr lang="en-US" sz="2000" dirty="0" err="1"/>
              <a:t>Møller</a:t>
            </a:r>
            <a:r>
              <a:rPr lang="en-US" sz="2000" dirty="0"/>
              <a:t>, 2003)</a:t>
            </a:r>
          </a:p>
          <a:p>
            <a:pPr lvl="2"/>
            <a:r>
              <a:rPr lang="en-US" sz="2000" dirty="0"/>
              <a:t>High sampling variability can exaggerate effects; don’t put too much faith in a single study.</a:t>
            </a:r>
          </a:p>
          <a:p>
            <a:r>
              <a:rPr lang="en-US" sz="2400" dirty="0"/>
              <a:t>Establishes generalities </a:t>
            </a:r>
          </a:p>
          <a:p>
            <a:r>
              <a:rPr lang="en-US" sz="2400" dirty="0"/>
              <a:t>Explores differences between studies and why they exist</a:t>
            </a:r>
          </a:p>
          <a:p>
            <a:r>
              <a:rPr lang="en-US" sz="2400" dirty="0"/>
              <a:t>Generates new hypotheses</a:t>
            </a:r>
          </a:p>
          <a:p>
            <a:r>
              <a:rPr lang="en-US" sz="2400" dirty="0"/>
              <a:t>Helps settle controversies from conflicting empirical studies</a:t>
            </a:r>
          </a:p>
          <a:p>
            <a:r>
              <a:rPr lang="en-US" sz="2400" dirty="0"/>
              <a:t>Can identify potential publication biases</a:t>
            </a:r>
          </a:p>
          <a:p>
            <a:r>
              <a:rPr lang="en-US" sz="2400" dirty="0"/>
              <a:t>Identify knowledge gaps to provide guidance for future empirical studies</a:t>
            </a:r>
          </a:p>
        </p:txBody>
      </p:sp>
    </p:spTree>
    <p:extLst>
      <p:ext uri="{BB962C8B-B14F-4D97-AF65-F5344CB8AC3E}">
        <p14:creationId xmlns:p14="http://schemas.microsoft.com/office/powerpoint/2010/main" val="1686082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312871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204588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312871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FBEEA-B94D-C7BA-D345-79A3B915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723406"/>
            <a:ext cx="2425514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what does this all mean?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13A693-AFFD-3A48-064F-A003EBA93A57}"/>
              </a:ext>
            </a:extLst>
          </p:cNvPr>
          <p:cNvSpPr txBox="1"/>
          <p:nvPr/>
        </p:nvSpPr>
        <p:spPr>
          <a:xfrm>
            <a:off x="3457386" y="3996041"/>
            <a:ext cx="5686614" cy="2990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Assume we want to conduct an experiment measuring burst swimming speed at two temperatures using some fish species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We take a sample of 20 fish acclimated to summer temperatures and measure burst swim speed for 10 fish at 8ºC and another 10 fish at 26ºC.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What is the difference in burst swimming speed between winter acclimated fish at the two measurement temperatures?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Content Placeholder 10" descr="Chart, bar chart&#10;&#10;Description automatically generated">
            <a:extLst>
              <a:ext uri="{FF2B5EF4-FFF2-40B4-BE49-F238E27FC236}">
                <a16:creationId xmlns:a16="http://schemas.microsoft.com/office/drawing/2014/main" id="{420F11AC-1C57-F0DB-201A-EDC6D1C7D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54" t="1140" r="3187" b="41146"/>
          <a:stretch/>
        </p:blipFill>
        <p:spPr>
          <a:xfrm>
            <a:off x="3794234" y="425394"/>
            <a:ext cx="4540469" cy="3305777"/>
          </a:xfrm>
        </p:spPr>
      </p:pic>
    </p:spTree>
    <p:extLst>
      <p:ext uri="{BB962C8B-B14F-4D97-AF65-F5344CB8AC3E}">
        <p14:creationId xmlns:p14="http://schemas.microsoft.com/office/powerpoint/2010/main" val="884757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</a:t>
            </a:r>
            <a:r>
              <a:rPr i="1" dirty="0">
                <a:solidFill>
                  <a:srgbClr val="60A0B0"/>
                </a:solidFill>
                <a:latin typeface="Courier"/>
              </a:rPr>
              <a:t> 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0.1188703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0.82071,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11.497, p-value = 0.4285</a:t>
            </a:r>
            <a:r>
              <a:rPr dirty="0">
                <a:latin typeface="Courier"/>
              </a:rPr>
              <a:t>
## alternative hypothesis: true difference in means is not equal to 0
## 95 percent confidence interval:
##  -0.1982425  0.4359832
## sample estimates:
## mean of x mean of y 
## 0.5334862 0.4146159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3A31106-7272-8FFA-6CF5-84D9BAA1DCEE}"/>
              </a:ext>
            </a:extLst>
          </p:cNvPr>
          <p:cNvSpPr txBox="1">
            <a:spLocks/>
          </p:cNvSpPr>
          <p:nvPr/>
        </p:nvSpPr>
        <p:spPr>
          <a:xfrm>
            <a:off x="609600" y="4270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/>
              <a:t>Our first experiment…..</a:t>
            </a:r>
            <a:r>
              <a:rPr lang="en-AU" i="1"/>
              <a:t>in silico</a:t>
            </a:r>
            <a:endParaRPr lang="en-AU" i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0.2729652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1.6346,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16.942, p-value = 0.1206
</a:t>
            </a:r>
            <a:r>
              <a:rPr dirty="0">
                <a:latin typeface="Courier"/>
              </a:rPr>
              <a:t>## alternative hypothesis: true difference in means is not equal to 0
## 95 percent confidence interval:
##  -0.0794437  0.6253740
## sample estimates:
## mean of x mean of y 
## 0.6630395 0.3900743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AFF8650-8672-333C-9E35-273D57595F5D}"/>
              </a:ext>
            </a:extLst>
          </p:cNvPr>
          <p:cNvSpPr txBox="1">
            <a:spLocks/>
          </p:cNvSpPr>
          <p:nvPr/>
        </p:nvSpPr>
        <p:spPr>
          <a:xfrm>
            <a:off x="609600" y="4270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/>
              <a:t>Our second experiment….</a:t>
            </a:r>
            <a:endParaRPr lang="en-AU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0.4113465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2.525,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13.776, p-value = 0.0245</a:t>
            </a:r>
            <a:r>
              <a:rPr dirty="0">
                <a:latin typeface="Courier"/>
              </a:rPr>
              <a:t>
## alternative hypothesis: true difference in means is not equal to 0
## 95 percent confidence interval:
##  0.06140173 0.76129118
## sample estimates:
## mean of x mean of y 
## 0.5352081 0.1238616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553D07-BF11-8A64-B6E0-141489F54BF7}"/>
              </a:ext>
            </a:extLst>
          </p:cNvPr>
          <p:cNvSpPr txBox="1">
            <a:spLocks/>
          </p:cNvSpPr>
          <p:nvPr/>
        </p:nvSpPr>
        <p:spPr>
          <a:xfrm>
            <a:off x="599090" y="269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Our third experiment….woohoo!...wait, what?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942" y="165781"/>
            <a:ext cx="8752115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We got money to repeat experiments thousands of times…</a:t>
            </a:r>
            <a:endParaRPr dirty="0"/>
          </a:p>
        </p:txBody>
      </p:sp>
      <p:pic>
        <p:nvPicPr>
          <p:cNvPr id="3" name="Picture 1" descr="code_slides_files/figure-pptx/simfig-1.png"/>
          <p:cNvPicPr>
            <a:picLocks noGrp="1" noChangeAspect="1"/>
          </p:cNvPicPr>
          <p:nvPr/>
        </p:nvPicPr>
        <p:blipFill rotWithShape="1">
          <a:blip r:embed="rId2"/>
          <a:srcRect t="14805" r="6677" b="4195"/>
          <a:stretch/>
        </p:blipFill>
        <p:spPr bwMode="auto">
          <a:xfrm>
            <a:off x="838200" y="1417639"/>
            <a:ext cx="7282543" cy="505294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5161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Standard error, standard deviation precision, weights</a:t>
            </a:r>
            <a:endParaRPr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22F7FE73-6868-8AA9-5A42-C5E300F80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57" y="3437387"/>
            <a:ext cx="3734029" cy="3162747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1C3C8A8-9577-6171-BA43-8408A7597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2" y="1397251"/>
            <a:ext cx="5671457" cy="20233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909457" y="2264230"/>
                <a:ext cx="4234543" cy="3352800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ar-AE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ar-AE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mtClean="0">
                              <a:latin typeface="Cambria Math" panose="02040503050406030204" pitchFamily="18" charset="0"/>
                            </a:rPr>
                            <m:t>𝑆𝐷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ar-AE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ar-AE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AU" dirty="0"/>
              </a:p>
              <a:p>
                <a:pPr/>
                <a:r>
                  <a:rPr lang="en-AU" b="1" dirty="0"/>
                  <a:t>Standard error (SE)</a:t>
                </a:r>
                <a:r>
                  <a:rPr lang="en-AU" dirty="0"/>
                  <a:t> is the sampling standard deviation of statistic</a:t>
                </a:r>
              </a:p>
              <a:p>
                <a:pPr/>
                <a:r>
                  <a:rPr lang="en-AU" b="1" dirty="0"/>
                  <a:t>Standard deviation (SD)</a:t>
                </a:r>
                <a:r>
                  <a:rPr lang="en-AU" dirty="0"/>
                  <a:t> is the sample standard deviation of a sample</a:t>
                </a: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09457" y="2264230"/>
                <a:ext cx="4234543" cy="3352800"/>
              </a:xfrm>
              <a:blipFill>
                <a:blip r:embed="rId4"/>
                <a:stretch>
                  <a:fillRect l="-2395" r="-3293" b="-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384"/>
            <a:ext cx="8229600" cy="4525963"/>
          </a:xfrm>
        </p:spPr>
        <p:txBody>
          <a:bodyPr>
            <a:normAutofit fontScale="62500" lnSpcReduction="20000"/>
          </a:bodyPr>
          <a:lstStyle/>
          <a:p>
            <a:pPr indent="0">
              <a:buNone/>
            </a:pPr>
            <a:r>
              <a:rPr dirty="0">
                <a:latin typeface="Courier"/>
              </a:rPr>
              <a:t>means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06287E"/>
                </a:solidFill>
                <a:latin typeface="Courier"/>
              </a:rPr>
              <a:t>c</a:t>
            </a:r>
            <a:r>
              <a:rPr dirty="0">
                <a:latin typeface="Courier"/>
              </a:rPr>
              <a:t>()</a:t>
            </a:r>
            <a:br>
              <a:rPr dirty="0"/>
            </a:br>
            <a:br>
              <a:rPr dirty="0"/>
            </a:br>
            <a:r>
              <a:rPr b="1" dirty="0">
                <a:solidFill>
                  <a:srgbClr val="007020"/>
                </a:solidFill>
                <a:latin typeface="Courier"/>
              </a:rPr>
              <a:t>for</a:t>
            </a:r>
            <a:r>
              <a:rPr dirty="0">
                <a:latin typeface="Courier"/>
              </a:rPr>
              <a:t> (</a:t>
            </a:r>
            <a:r>
              <a:rPr dirty="0" err="1">
                <a:latin typeface="Courier"/>
              </a:rPr>
              <a:t>i</a:t>
            </a:r>
            <a:r>
              <a:rPr dirty="0">
                <a:latin typeface="Courier"/>
              </a:rPr>
              <a:t> </a:t>
            </a:r>
            <a:r>
              <a:rPr b="1" dirty="0">
                <a:solidFill>
                  <a:srgbClr val="007020"/>
                </a:solidFill>
                <a:latin typeface="Courier"/>
              </a:rPr>
              <a:t>in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40A070"/>
                </a:solidFill>
                <a:latin typeface="Courier"/>
              </a:rPr>
              <a:t>1</a:t>
            </a:r>
            <a:r>
              <a:rPr dirty="0">
                <a:solidFill>
                  <a:srgbClr val="4070A0"/>
                </a:solidFill>
                <a:latin typeface="Courier"/>
              </a:rPr>
              <a:t>:</a:t>
            </a:r>
            <a:r>
              <a:rPr dirty="0">
                <a:solidFill>
                  <a:srgbClr val="40A070"/>
                </a:solidFill>
                <a:latin typeface="Courier"/>
              </a:rPr>
              <a:t>1e+06</a:t>
            </a:r>
            <a:r>
              <a:rPr dirty="0">
                <a:latin typeface="Courier"/>
              </a:rPr>
              <a:t>) {</a:t>
            </a:r>
            <a:br>
              <a:rPr dirty="0"/>
            </a:br>
            <a:r>
              <a:rPr dirty="0">
                <a:latin typeface="Courier"/>
              </a:rPr>
              <a:t>    </a:t>
            </a:r>
            <a:r>
              <a:rPr lang="en-AU" dirty="0" err="1">
                <a:latin typeface="Courier"/>
              </a:rPr>
              <a:t>tmp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7D9029"/>
                </a:solidFill>
                <a:latin typeface="Courier"/>
              </a:rPr>
              <a:t>n =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40A070"/>
                </a:solidFill>
                <a:latin typeface="Courier"/>
              </a:rPr>
              <a:t>18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7D9029"/>
                </a:solidFill>
                <a:latin typeface="Courier"/>
              </a:rPr>
              <a:t>mean =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40A070"/>
                </a:solidFill>
                <a:latin typeface="Courier"/>
              </a:rPr>
              <a:t>10.8</a:t>
            </a:r>
            <a:r>
              <a:rPr dirty="0">
                <a:latin typeface="Courier"/>
              </a:rPr>
              <a:t>, </a:t>
            </a:r>
            <a:endParaRPr lang="en-AU" dirty="0">
              <a:latin typeface="Courier"/>
            </a:endParaRPr>
          </a:p>
          <a:p>
            <a:pPr indent="0">
              <a:buNone/>
            </a:pPr>
            <a:r>
              <a:rPr lang="en-AU" dirty="0">
                <a:solidFill>
                  <a:srgbClr val="7D9029"/>
                </a:solidFill>
                <a:latin typeface="Courier"/>
              </a:rPr>
              <a:t>						  </a:t>
            </a:r>
            <a:r>
              <a:rPr dirty="0" err="1">
                <a:solidFill>
                  <a:srgbClr val="7D9029"/>
                </a:solidFill>
                <a:latin typeface="Courier"/>
              </a:rPr>
              <a:t>sd</a:t>
            </a:r>
            <a:r>
              <a:rPr dirty="0">
                <a:solidFill>
                  <a:srgbClr val="7D9029"/>
                </a:solidFill>
                <a:latin typeface="Courier"/>
              </a:rPr>
              <a:t> =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40A070"/>
                </a:solidFill>
                <a:latin typeface="Courier"/>
              </a:rPr>
              <a:t>0.988</a:t>
            </a:r>
            <a:r>
              <a:rPr dirty="0">
                <a:latin typeface="Courier"/>
              </a:rPr>
              <a:t>)</a:t>
            </a:r>
            <a:br>
              <a:rPr dirty="0"/>
            </a:br>
            <a:r>
              <a:rPr dirty="0">
                <a:latin typeface="Courier"/>
              </a:rPr>
              <a:t>    means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06287E"/>
                </a:solidFill>
                <a:latin typeface="Courier"/>
              </a:rPr>
              <a:t>c</a:t>
            </a:r>
            <a:r>
              <a:rPr dirty="0">
                <a:latin typeface="Courier"/>
              </a:rPr>
              <a:t>(</a:t>
            </a:r>
            <a:r>
              <a:rPr lang="en-AU" dirty="0" err="1">
                <a:latin typeface="Courier"/>
              </a:rPr>
              <a:t>tmp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</a:t>
            </a:r>
            <a:r>
              <a:rPr lang="en-AU" dirty="0" err="1">
                <a:latin typeface="Courier"/>
              </a:rPr>
              <a:t>tmp</a:t>
            </a:r>
            <a:r>
              <a:rPr dirty="0">
                <a:latin typeface="Courier"/>
              </a:rPr>
              <a:t>))</a:t>
            </a:r>
            <a:br>
              <a:rPr dirty="0"/>
            </a:br>
            <a:r>
              <a:rPr dirty="0">
                <a:latin typeface="Courier"/>
              </a:rPr>
              <a:t>}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The mean of the means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(means)</a:t>
            </a:r>
          </a:p>
          <a:p>
            <a:pPr indent="0">
              <a:buNone/>
            </a:pPr>
            <a:r>
              <a:rPr dirty="0">
                <a:latin typeface="Courier"/>
              </a:rPr>
              <a:t>## [1] 10.79997</a:t>
            </a:r>
          </a:p>
          <a:p>
            <a:pPr indent="0">
              <a:buNone/>
            </a:pPr>
            <a:endParaRPr lang="en-AU" i="1" dirty="0">
              <a:solidFill>
                <a:srgbClr val="60A0B0"/>
              </a:solidFill>
              <a:latin typeface="Courier"/>
            </a:endParaRPr>
          </a:p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The standard deviation of the means or standard error</a:t>
            </a:r>
            <a:br>
              <a:rPr dirty="0"/>
            </a:br>
            <a:r>
              <a:rPr dirty="0" err="1">
                <a:solidFill>
                  <a:srgbClr val="06287E"/>
                </a:solidFill>
                <a:latin typeface="Courier"/>
              </a:rPr>
              <a:t>sd</a:t>
            </a:r>
            <a:r>
              <a:rPr dirty="0">
                <a:latin typeface="Courier"/>
              </a:rPr>
              <a:t>(means)</a:t>
            </a:r>
          </a:p>
          <a:p>
            <a:pPr indent="0">
              <a:buNone/>
            </a:pPr>
            <a:r>
              <a:rPr dirty="0">
                <a:latin typeface="Courier"/>
              </a:rPr>
              <a:t>## [1] 0.2327267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9711837-ADFC-1F09-4883-99B95C6FA57D}"/>
              </a:ext>
            </a:extLst>
          </p:cNvPr>
          <p:cNvSpPr txBox="1">
            <a:spLocks/>
          </p:cNvSpPr>
          <p:nvPr/>
        </p:nvSpPr>
        <p:spPr>
          <a:xfrm>
            <a:off x="599090" y="269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Meaning of standard error…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code_slides_files/figure-pptx/simfig3plot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038600" y="2617106"/>
            <a:ext cx="5105400" cy="4089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D8806DD-7C62-3C50-ACCE-1210E8FF54EF}"/>
              </a:ext>
            </a:extLst>
          </p:cNvPr>
          <p:cNvSpPr txBox="1">
            <a:spLocks/>
          </p:cNvSpPr>
          <p:nvPr/>
        </p:nvSpPr>
        <p:spPr>
          <a:xfrm>
            <a:off x="588735" y="5443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Meaning of standard error…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26A1F47-7AF3-2CF2-BFB2-27692CF61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8858" y="2652211"/>
            <a:ext cx="4376057" cy="3785506"/>
          </a:xfrm>
        </p:spPr>
        <p:txBody>
          <a:bodyPr>
            <a:normAutofit fontScale="92500" lnSpcReduction="20000"/>
          </a:bodyPr>
          <a:lstStyle/>
          <a:p>
            <a:pPr lvl="0" indent="0">
              <a:buNone/>
            </a:pPr>
            <a:r>
              <a:rPr lang="en-AU" sz="2400" i="1" dirty="0">
                <a:solidFill>
                  <a:srgbClr val="60A0B0"/>
                </a:solidFill>
                <a:latin typeface="Courier"/>
              </a:rPr>
              <a:t># The standard error of a sample</a:t>
            </a:r>
            <a:endParaRPr lang="en-AU" sz="2400" dirty="0">
              <a:latin typeface="Courier"/>
            </a:endParaRPr>
          </a:p>
          <a:p>
            <a:pPr lvl="0" indent="0">
              <a:buNone/>
            </a:pPr>
            <a:r>
              <a:rPr sz="2400" dirty="0">
                <a:latin typeface="Courier"/>
              </a:rPr>
              <a:t>se </a:t>
            </a:r>
            <a:r>
              <a:rPr sz="2400" dirty="0">
                <a:solidFill>
                  <a:srgbClr val="007020"/>
                </a:solidFill>
                <a:latin typeface="Courier"/>
              </a:rPr>
              <a:t>&lt;-</a:t>
            </a:r>
            <a:r>
              <a:rPr sz="2400" dirty="0">
                <a:latin typeface="Courier"/>
              </a:rPr>
              <a:t> </a:t>
            </a:r>
            <a:r>
              <a:rPr sz="2400" dirty="0" err="1">
                <a:solidFill>
                  <a:srgbClr val="06287E"/>
                </a:solidFill>
                <a:latin typeface="Courier"/>
              </a:rPr>
              <a:t>sd</a:t>
            </a:r>
            <a:r>
              <a:rPr sz="2400" dirty="0">
                <a:latin typeface="Courier"/>
              </a:rPr>
              <a:t>(</a:t>
            </a:r>
            <a:r>
              <a:rPr lang="en-AU" sz="2400" dirty="0" err="1">
                <a:latin typeface="Courier"/>
              </a:rPr>
              <a:t>tmp</a:t>
            </a:r>
            <a:r>
              <a:rPr sz="2400" dirty="0">
                <a:latin typeface="Courier"/>
              </a:rPr>
              <a:t>)</a:t>
            </a:r>
            <a:r>
              <a:rPr sz="2400" dirty="0">
                <a:solidFill>
                  <a:srgbClr val="4070A0"/>
                </a:solidFill>
                <a:latin typeface="Courier"/>
              </a:rPr>
              <a:t>/</a:t>
            </a:r>
            <a:endParaRPr lang="en-AU" sz="2400" dirty="0">
              <a:solidFill>
                <a:srgbClr val="4070A0"/>
              </a:solidFill>
              <a:latin typeface="Courier"/>
            </a:endParaRPr>
          </a:p>
          <a:p>
            <a:pPr lvl="0" indent="0">
              <a:buNone/>
            </a:pPr>
            <a:r>
              <a:rPr sz="2400" dirty="0">
                <a:solidFill>
                  <a:srgbClr val="06287E"/>
                </a:solidFill>
                <a:latin typeface="Courier"/>
              </a:rPr>
              <a:t>sqrt</a:t>
            </a:r>
            <a:r>
              <a:rPr sz="2400" dirty="0">
                <a:latin typeface="Courier"/>
              </a:rPr>
              <a:t>(</a:t>
            </a:r>
            <a:r>
              <a:rPr sz="2400" dirty="0">
                <a:solidFill>
                  <a:srgbClr val="06287E"/>
                </a:solidFill>
                <a:latin typeface="Courier"/>
              </a:rPr>
              <a:t>length</a:t>
            </a:r>
            <a:r>
              <a:rPr sz="2400" dirty="0">
                <a:latin typeface="Courier"/>
              </a:rPr>
              <a:t>(</a:t>
            </a:r>
            <a:r>
              <a:rPr lang="en-AU" sz="2400" dirty="0" err="1">
                <a:latin typeface="Courier"/>
              </a:rPr>
              <a:t>tmp</a:t>
            </a:r>
            <a:r>
              <a:rPr sz="2400" dirty="0">
                <a:latin typeface="Courier"/>
              </a:rPr>
              <a:t>)</a:t>
            </a:r>
            <a:r>
              <a:rPr lang="en-AU" sz="2400" dirty="0">
                <a:latin typeface="Courier"/>
              </a:rPr>
              <a:t>)</a:t>
            </a:r>
            <a:endParaRPr lang="en-AU" sz="2400" dirty="0"/>
          </a:p>
          <a:p>
            <a:pPr lvl="0" indent="0">
              <a:buNone/>
            </a:pPr>
            <a:r>
              <a:rPr sz="2400" b="1" dirty="0">
                <a:latin typeface="Courier"/>
              </a:rPr>
              <a:t>## [1] </a:t>
            </a:r>
            <a:r>
              <a:rPr lang="en-AU" sz="2400" b="1" dirty="0">
                <a:latin typeface="Courier"/>
              </a:rPr>
              <a:t>0.228051</a:t>
            </a:r>
          </a:p>
          <a:p>
            <a:pPr lvl="0" indent="0">
              <a:buNone/>
            </a:pPr>
            <a:endParaRPr lang="en-AU" sz="2400" b="1" dirty="0">
              <a:latin typeface="Courier"/>
            </a:endParaRPr>
          </a:p>
          <a:p>
            <a:pPr indent="0">
              <a:buNone/>
            </a:pPr>
            <a:r>
              <a:rPr lang="en-AU" sz="2400" i="1" dirty="0">
                <a:solidFill>
                  <a:srgbClr val="60A0B0"/>
                </a:solidFill>
                <a:latin typeface="Courier"/>
              </a:rPr>
              <a:t># The standard deviation of the means or standard error</a:t>
            </a:r>
            <a:br>
              <a:rPr lang="en-AU" sz="2400" dirty="0"/>
            </a:br>
            <a:r>
              <a:rPr lang="en-AU" sz="2400" dirty="0" err="1">
                <a:solidFill>
                  <a:srgbClr val="06287E"/>
                </a:solidFill>
                <a:latin typeface="Courier"/>
              </a:rPr>
              <a:t>sd</a:t>
            </a:r>
            <a:r>
              <a:rPr lang="en-AU" sz="2400" dirty="0">
                <a:latin typeface="Courier"/>
              </a:rPr>
              <a:t>(means)</a:t>
            </a:r>
          </a:p>
          <a:p>
            <a:pPr indent="0">
              <a:buNone/>
            </a:pPr>
            <a:r>
              <a:rPr lang="en-AU" sz="2400" b="1" dirty="0">
                <a:latin typeface="Courier"/>
              </a:rPr>
              <a:t>## [1] 0.2327267</a:t>
            </a:r>
          </a:p>
          <a:p>
            <a:pPr lvl="0" indent="0">
              <a:buNone/>
            </a:pPr>
            <a:endParaRPr sz="2400" b="1" dirty="0">
              <a:latin typeface="Courier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70C373-09BD-C1B5-E524-04C369160EAD}"/>
                  </a:ext>
                </a:extLst>
              </p:cNvPr>
              <p:cNvSpPr txBox="1"/>
              <p:nvPr/>
            </p:nvSpPr>
            <p:spPr>
              <a:xfrm>
                <a:off x="1485901" y="1178105"/>
                <a:ext cx="5105399" cy="1109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320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ar-AE" sz="32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z="3200">
                              <a:latin typeface="Cambria Math" panose="02040503050406030204" pitchFamily="18" charset="0"/>
                            </a:rPr>
                            <m:t>𝑆𝐷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ar-AE" sz="32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ar-AE" sz="32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70C373-09BD-C1B5-E524-04C369160E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5901" y="1178105"/>
                <a:ext cx="5105399" cy="1109663"/>
              </a:xfrm>
              <a:prstGeom prst="rect">
                <a:avLst/>
              </a:prstGeom>
              <a:blipFill>
                <a:blip r:embed="rId3"/>
                <a:stretch>
                  <a:fillRect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8B26A-CE4C-0FAA-536B-D18B70B9E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0"/>
            <a:ext cx="8229600" cy="1143000"/>
          </a:xfrm>
        </p:spPr>
        <p:txBody>
          <a:bodyPr/>
          <a:lstStyle/>
          <a:p>
            <a:r>
              <a:rPr lang="en-US" dirty="0"/>
              <a:t>But what is an ‘effect size’?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B1317-B099-EE44-ED00-054FD138B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25963"/>
          </a:xfrm>
        </p:spPr>
        <p:txBody>
          <a:bodyPr/>
          <a:lstStyle/>
          <a:p>
            <a:r>
              <a:rPr lang="en-US" dirty="0"/>
              <a:t>A measure of the magnitude (and direction) of difference, association or central tendency that is comparable across studies</a:t>
            </a:r>
          </a:p>
          <a:p>
            <a:r>
              <a:rPr lang="en-US" dirty="0"/>
              <a:t>Core unit of analysis in meta-analysis</a:t>
            </a:r>
          </a:p>
          <a:p>
            <a:r>
              <a:rPr lang="en-US" dirty="0"/>
              <a:t>Have an associated sampling variance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772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F7F03-6B20-6C4B-90E1-1D768273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261350" cy="1325563"/>
          </a:xfrm>
        </p:spPr>
        <p:txBody>
          <a:bodyPr/>
          <a:lstStyle/>
          <a:p>
            <a:r>
              <a:rPr lang="en-US" b="1" dirty="0"/>
              <a:t>Acknowledgements</a:t>
            </a:r>
          </a:p>
        </p:txBody>
      </p:sp>
      <p:pic>
        <p:nvPicPr>
          <p:cNvPr id="1026" name="Picture 2" descr="Image result for julia koricheva">
            <a:extLst>
              <a:ext uri="{FF2B5EF4-FFF2-40B4-BE49-F238E27FC236}">
                <a16:creationId xmlns:a16="http://schemas.microsoft.com/office/drawing/2014/main" id="{33D87527-64FB-3F40-A1D5-6D32E7C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81"/>
          <a:stretch/>
        </p:blipFill>
        <p:spPr bwMode="auto">
          <a:xfrm>
            <a:off x="523546" y="1690689"/>
            <a:ext cx="1432909" cy="222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lfgang Viechtbauer">
            <a:extLst>
              <a:ext uri="{FF2B5EF4-FFF2-40B4-BE49-F238E27FC236}">
                <a16:creationId xmlns:a16="http://schemas.microsoft.com/office/drawing/2014/main" id="{9590E59B-CD79-DE44-8199-7BF6883A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296" y="1705137"/>
            <a:ext cx="2208276" cy="220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5B73A-D904-5E42-91D5-CB8F708CBA9A}"/>
              </a:ext>
            </a:extLst>
          </p:cNvPr>
          <p:cNvSpPr txBox="1"/>
          <p:nvPr/>
        </p:nvSpPr>
        <p:spPr>
          <a:xfrm>
            <a:off x="457125" y="3895384"/>
            <a:ext cx="1565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Julia </a:t>
            </a:r>
            <a:r>
              <a:rPr lang="en-US" dirty="0" err="1"/>
              <a:t>Koricheva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A24A3-F80B-0C44-AD6C-39884E41AD52}"/>
              </a:ext>
            </a:extLst>
          </p:cNvPr>
          <p:cNvSpPr txBox="1"/>
          <p:nvPr/>
        </p:nvSpPr>
        <p:spPr>
          <a:xfrm>
            <a:off x="4457161" y="3918456"/>
            <a:ext cx="1922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Shinichi Nakagawa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B9BC3-A8C0-0D47-B78F-50E2D4B1C3B1}"/>
              </a:ext>
            </a:extLst>
          </p:cNvPr>
          <p:cNvSpPr txBox="1"/>
          <p:nvPr/>
        </p:nvSpPr>
        <p:spPr>
          <a:xfrm>
            <a:off x="2062547" y="3913413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Wolfgang Viechtbauer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E905B-FA98-5CFB-CF42-30543A23EC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04" r="13132" b="42984"/>
          <a:stretch/>
        </p:blipFill>
        <p:spPr>
          <a:xfrm>
            <a:off x="4430413" y="1705137"/>
            <a:ext cx="1922706" cy="2208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2F5828-E351-BB47-5D3F-2DFE793F78B7}"/>
              </a:ext>
            </a:extLst>
          </p:cNvPr>
          <p:cNvSpPr txBox="1"/>
          <p:nvPr/>
        </p:nvSpPr>
        <p:spPr>
          <a:xfrm>
            <a:off x="6679797" y="3913413"/>
            <a:ext cx="193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Marc </a:t>
            </a:r>
            <a:r>
              <a:rPr lang="en-AU" dirty="0" err="1"/>
              <a:t>Lajeunesse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0DC9DE-1AC5-A065-8D91-F1E9681EAC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981" r="4394"/>
          <a:stretch/>
        </p:blipFill>
        <p:spPr>
          <a:xfrm>
            <a:off x="6653049" y="1705137"/>
            <a:ext cx="1944502" cy="220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3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8FE50-D8B5-5D4B-A5D3-FD3B13B90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164" y="2898952"/>
            <a:ext cx="9001124" cy="3752214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“Effect size” value</a:t>
            </a:r>
          </a:p>
          <a:p>
            <a:pPr marL="457200" lvl="1" indent="0">
              <a:buNone/>
            </a:pPr>
            <a:r>
              <a:rPr lang="en-US" dirty="0"/>
              <a:t>e.g. 30% difference, a slope of 1.2, </a:t>
            </a:r>
            <a:r>
              <a:rPr lang="en-US" i="1" dirty="0"/>
              <a:t>r</a:t>
            </a:r>
            <a:r>
              <a:rPr lang="en-US" dirty="0"/>
              <a:t> = 0.2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“Effect size” statistic (or effect statistic)</a:t>
            </a:r>
          </a:p>
          <a:p>
            <a:pPr marL="457200" lvl="1" indent="0">
              <a:buNone/>
            </a:pPr>
            <a:r>
              <a:rPr lang="en-US" dirty="0"/>
              <a:t>e.g. </a:t>
            </a:r>
            <a:r>
              <a:rPr lang="en-US" i="1" dirty="0"/>
              <a:t>d</a:t>
            </a:r>
            <a:r>
              <a:rPr lang="en-US" dirty="0"/>
              <a:t>, </a:t>
            </a:r>
            <a:r>
              <a:rPr lang="en-US" i="1" dirty="0"/>
              <a:t>r</a:t>
            </a:r>
            <a:r>
              <a:rPr lang="en-US" dirty="0"/>
              <a:t> and odds ratio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biological (practical/clinical) importance of an “effect-size” value</a:t>
            </a:r>
          </a:p>
          <a:p>
            <a:pPr marL="457200" lvl="1" indent="0">
              <a:buNone/>
            </a:pPr>
            <a:r>
              <a:rPr lang="en-US" dirty="0"/>
              <a:t>e.g.</a:t>
            </a:r>
            <a:r>
              <a:rPr lang="en-US" i="1" dirty="0"/>
              <a:t> r</a:t>
            </a:r>
            <a:r>
              <a:rPr lang="en-US" dirty="0"/>
              <a:t> = 0.5 is a ”strong” correlation </a:t>
            </a:r>
          </a:p>
          <a:p>
            <a:pPr marL="457200" lvl="1" indent="0">
              <a:buNone/>
            </a:pPr>
            <a:r>
              <a:rPr lang="en-US" dirty="0"/>
              <a:t>e.g. a 5% increase in death is not negligible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399055-559F-0E5D-DB81-758F09BAB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42" y="0"/>
            <a:ext cx="8218715" cy="263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A5E1B-F091-39B2-3FFE-47EBFEAAF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15964-4F8C-F377-6321-0174FBFF3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685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D111D-C006-272F-291D-FC0FDEFB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6F6D0-7EAF-9C2A-B80C-7FA725FB5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71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36177-5B2F-66D7-C274-500C527B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want to get out of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FA65CE-28C1-3800-3F83-ACA9735FF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6183"/>
            <a:ext cx="9144000" cy="3273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8A15EC-CE1E-AA59-CADD-9AAEEDBB56A9}"/>
              </a:ext>
            </a:extLst>
          </p:cNvPr>
          <p:cNvSpPr txBox="1"/>
          <p:nvPr/>
        </p:nvSpPr>
        <p:spPr>
          <a:xfrm>
            <a:off x="1417834" y="1357819"/>
            <a:ext cx="6164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Thanks for taking the survey! </a:t>
            </a:r>
          </a:p>
          <a:p>
            <a:pPr algn="ctr"/>
            <a:r>
              <a:rPr lang="en-US" dirty="0"/>
              <a:t>Here’s what everyone wants</a:t>
            </a:r>
          </a:p>
        </p:txBody>
      </p:sp>
    </p:spTree>
    <p:extLst>
      <p:ext uri="{BB962C8B-B14F-4D97-AF65-F5344CB8AC3E}">
        <p14:creationId xmlns:p14="http://schemas.microsoft.com/office/powerpoint/2010/main" val="995495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DEB5-ABD8-94A1-3EE0-2F0A5327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b="1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E5BB3-B47E-072E-96E9-FC83F4348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861" y="1222625"/>
            <a:ext cx="8327204" cy="5139846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Part 1: 9:00 – 10:30</a:t>
            </a:r>
          </a:p>
          <a:p>
            <a:pPr lvl="1"/>
            <a:r>
              <a:rPr lang="en-US" dirty="0"/>
              <a:t>What is meta-analysis and why should we use it?</a:t>
            </a:r>
          </a:p>
          <a:p>
            <a:pPr lvl="1"/>
            <a:r>
              <a:rPr lang="en-US" dirty="0"/>
              <a:t>Effect size and sampling variance: the key data for meta-analysis</a:t>
            </a:r>
          </a:p>
          <a:p>
            <a:pPr lvl="3"/>
            <a:r>
              <a:rPr lang="en-US" dirty="0"/>
              <a:t>What are effect sizes?</a:t>
            </a:r>
          </a:p>
          <a:p>
            <a:pPr lvl="3"/>
            <a:r>
              <a:rPr lang="en-US" dirty="0"/>
              <a:t>What types are out there and when to use?</a:t>
            </a:r>
          </a:p>
          <a:p>
            <a:pPr lvl="3"/>
            <a:r>
              <a:rPr lang="en-US" dirty="0"/>
              <a:t>Standardizing effect estimates – nuisance heterogeneity </a:t>
            </a:r>
          </a:p>
          <a:p>
            <a:pPr lvl="3"/>
            <a:r>
              <a:rPr lang="en-US" b="1" i="1" dirty="0"/>
              <a:t>Interpreting effect sizes and transformations</a:t>
            </a:r>
          </a:p>
          <a:p>
            <a:pPr lvl="3"/>
            <a:r>
              <a:rPr lang="en-US" b="1" i="1" dirty="0"/>
              <a:t>Assumptions, limitations, and common challenges</a:t>
            </a:r>
          </a:p>
          <a:p>
            <a:r>
              <a:rPr lang="en-US" b="1" dirty="0"/>
              <a:t>Part 2: 11:00 – 12:30 </a:t>
            </a:r>
          </a:p>
          <a:p>
            <a:pPr lvl="1"/>
            <a:r>
              <a:rPr lang="en-US" dirty="0"/>
              <a:t>Meta-analytic modelling </a:t>
            </a:r>
          </a:p>
          <a:p>
            <a:pPr lvl="3"/>
            <a:r>
              <a:rPr lang="en-US" dirty="0"/>
              <a:t>Fixed and random effect meta-analyses</a:t>
            </a:r>
          </a:p>
          <a:p>
            <a:pPr lvl="3"/>
            <a:r>
              <a:rPr lang="en-US" dirty="0"/>
              <a:t>Multi-level meta-analytic models (MLMA): The main types in comparative physiology</a:t>
            </a:r>
          </a:p>
          <a:p>
            <a:pPr lvl="5"/>
            <a:r>
              <a:rPr lang="en-US" dirty="0"/>
              <a:t>Non-independence – phylogeny, study, species, shared controls</a:t>
            </a:r>
          </a:p>
          <a:p>
            <a:pPr lvl="5"/>
            <a:r>
              <a:rPr lang="en-US" dirty="0"/>
              <a:t>Robust </a:t>
            </a:r>
            <a:r>
              <a:rPr lang="en-US"/>
              <a:t>variance estimation</a:t>
            </a:r>
            <a:endParaRPr lang="en-US" dirty="0"/>
          </a:p>
          <a:p>
            <a:pPr lvl="5"/>
            <a:r>
              <a:rPr lang="en-US" dirty="0"/>
              <a:t>Sensitivity analyses</a:t>
            </a:r>
          </a:p>
          <a:p>
            <a:pPr lvl="3"/>
            <a:r>
              <a:rPr lang="en-US" b="1" i="1" dirty="0"/>
              <a:t>Meta-regression and heterogeneity </a:t>
            </a:r>
          </a:p>
          <a:p>
            <a:pPr lvl="3"/>
            <a:r>
              <a:rPr lang="en-US" b="1" i="1" dirty="0"/>
              <a:t>Interpreting and reporting meta-analytic model output</a:t>
            </a:r>
          </a:p>
          <a:p>
            <a:pPr lvl="3"/>
            <a:r>
              <a:rPr lang="en-US" dirty="0"/>
              <a:t>Publication bias </a:t>
            </a:r>
          </a:p>
          <a:p>
            <a:pPr lvl="5"/>
            <a:r>
              <a:rPr lang="en-US" dirty="0"/>
              <a:t>Time-lag, reporting bias</a:t>
            </a:r>
          </a:p>
          <a:p>
            <a:pPr lvl="5"/>
            <a:r>
              <a:rPr lang="en-US" b="1" i="1" dirty="0"/>
              <a:t>Detecting and correcting</a:t>
            </a:r>
          </a:p>
          <a:p>
            <a:r>
              <a:rPr lang="en-US" b="1" dirty="0"/>
              <a:t>Part 3:</a:t>
            </a:r>
            <a:r>
              <a:rPr lang="en-US" dirty="0"/>
              <a:t> </a:t>
            </a:r>
            <a:r>
              <a:rPr lang="en-US" b="1" dirty="0"/>
              <a:t>14:45 – 16:00 </a:t>
            </a:r>
          </a:p>
          <a:p>
            <a:pPr lvl="1"/>
            <a:r>
              <a:rPr lang="en-US" dirty="0"/>
              <a:t>Help (advice) with your own meta-analysis! (if you need it)</a:t>
            </a:r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3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9B451-81BA-F5BF-C06D-AD3B9BDAA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7007"/>
            <a:ext cx="90678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we won’t have time to cover…sorry!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EA3BE-1C4D-0C6B-B629-F8CF2F18C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906484"/>
            <a:ext cx="8229600" cy="3393850"/>
          </a:xfrm>
        </p:spPr>
        <p:txBody>
          <a:bodyPr/>
          <a:lstStyle/>
          <a:p>
            <a:r>
              <a:rPr lang="en-US" b="1" dirty="0"/>
              <a:t>Question formulation</a:t>
            </a:r>
          </a:p>
          <a:p>
            <a:r>
              <a:rPr lang="en-US" b="1" dirty="0"/>
              <a:t>Systematic searching: refinement, inclusion criteria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B283A6E-CC72-9970-8883-60E46ABBDD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93"/>
          <a:stretch/>
        </p:blipFill>
        <p:spPr>
          <a:xfrm>
            <a:off x="4525735" y="798058"/>
            <a:ext cx="4746171" cy="2108426"/>
          </a:xfrm>
          <a:prstGeom prst="rect">
            <a:avLst/>
          </a:prstGeom>
        </p:spPr>
      </p:pic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C149A2C-9509-B78D-3208-A3DCE38AB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614" y="4570753"/>
            <a:ext cx="7429270" cy="2015104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EDE37CE-95A9-29F6-2071-77B40EC9B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55395"/>
            <a:ext cx="4463143" cy="181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89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BCC5-81E0-1E79-8EB4-4A8A81C9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33840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We have a webpage!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C0308-67D1-CDF4-407C-B7CD7F5E8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05" t="17341" r="61201" b="12347"/>
          <a:stretch/>
        </p:blipFill>
        <p:spPr>
          <a:xfrm>
            <a:off x="107881" y="1389324"/>
            <a:ext cx="4990776" cy="407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6508B-5C2E-4C68-9456-6C799081FEB2}"/>
              </a:ext>
            </a:extLst>
          </p:cNvPr>
          <p:cNvSpPr txBox="1"/>
          <p:nvPr/>
        </p:nvSpPr>
        <p:spPr>
          <a:xfrm>
            <a:off x="5158468" y="2326355"/>
            <a:ext cx="3985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linkClick r:id="rId3"/>
              </a:rPr>
              <a:t>https://daniel1noble.github.io/meta-workshop/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D05B1-5095-697F-C96C-D2A3125C2F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00" t="10612" r="56067" b="11947"/>
          <a:stretch/>
        </p:blipFill>
        <p:spPr>
          <a:xfrm>
            <a:off x="4880225" y="3685998"/>
            <a:ext cx="4388061" cy="281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1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9BA18-8E74-8C44-A538-3B72E8AF9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2" y="1236161"/>
            <a:ext cx="3832447" cy="201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E66F4F-E4A6-924F-8D59-EBA1FA85F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5" t="9020" r="23501" b="42484"/>
          <a:stretch/>
        </p:blipFill>
        <p:spPr>
          <a:xfrm>
            <a:off x="1691462" y="3428999"/>
            <a:ext cx="5761075" cy="45866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25277B-B8AE-F722-1E5E-138BE5A2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476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we’ll use to code and analyze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C9F77-30EB-AE38-CDAA-E8351AF5F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604" y="1238892"/>
            <a:ext cx="1588010" cy="18341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7C3566-ABB7-119C-DBF4-87BCF9193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475" y="1236162"/>
            <a:ext cx="1836881" cy="183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5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B2A65C-ABF1-4941-B46B-3AEEFBC9A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6089-AFFF-DC43-8B4F-7EE65C94D312}"/>
              </a:ext>
            </a:extLst>
          </p:cNvPr>
          <p:cNvSpPr/>
          <p:nvPr/>
        </p:nvSpPr>
        <p:spPr>
          <a:xfrm>
            <a:off x="171311" y="3074370"/>
            <a:ext cx="12917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wviechtb.github.io</a:t>
            </a:r>
            <a:r>
              <a:rPr lang="en-US" sz="1200" dirty="0"/>
              <a:t>/</a:t>
            </a:r>
            <a:r>
              <a:rPr lang="en-US" sz="1200" dirty="0" err="1"/>
              <a:t>metafor</a:t>
            </a:r>
            <a:r>
              <a:rPr lang="en-US" sz="1200" dirty="0"/>
              <a:t>/articles/</a:t>
            </a:r>
            <a:r>
              <a:rPr lang="en-US" sz="1200" dirty="0" err="1"/>
              <a:t>pkgdown</a:t>
            </a:r>
            <a:r>
              <a:rPr lang="en-US" sz="1200" dirty="0"/>
              <a:t>/</a:t>
            </a:r>
            <a:r>
              <a:rPr lang="en-US" sz="1200" dirty="0" err="1"/>
              <a:t>diagram.png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86410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0C3E8-32F5-FF29-6AB2-4BAB3B8FD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3421"/>
            <a:ext cx="8229600" cy="1143000"/>
          </a:xfrm>
        </p:spPr>
        <p:txBody>
          <a:bodyPr/>
          <a:lstStyle/>
          <a:p>
            <a:r>
              <a:rPr lang="en-US" b="1" dirty="0"/>
              <a:t>What is a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44B4-C24F-D464-8D9F-7A19E4A10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188" y="1566792"/>
            <a:ext cx="8887623" cy="4525963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Statistical methods and techniques for aggregating, summarizing, and drawing inferences from collections of studies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Part of a </a:t>
            </a:r>
            <a:r>
              <a:rPr lang="en-AU" b="1" i="1" dirty="0">
                <a:hlinkClick r:id="rId2"/>
              </a:rPr>
              <a:t>Systematic Review </a:t>
            </a:r>
            <a:endParaRPr lang="en-AU" b="1" i="1" dirty="0"/>
          </a:p>
          <a:p>
            <a:pPr lvl="2"/>
            <a:r>
              <a:rPr lang="en-AU" dirty="0"/>
              <a:t>Collate empirical evidence that fits pre-specified eligibility criteria in order to answer a specific research question</a:t>
            </a:r>
          </a:p>
          <a:p>
            <a:pPr lvl="2"/>
            <a:r>
              <a:rPr lang="en-GB" dirty="0"/>
              <a:t>Explicit, systematic methods are selected with a view to minimize bias,</a:t>
            </a:r>
          </a:p>
          <a:p>
            <a:pPr lvl="2"/>
            <a:r>
              <a:rPr lang="en-GB" dirty="0"/>
              <a:t>Provides more reliable findings from which conclusions can be drawn and decisions made 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546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2439</TotalTime>
  <Words>1305</Words>
  <Application>Microsoft Macintosh PowerPoint</Application>
  <PresentationFormat>On-screen Show (4:3)</PresentationFormat>
  <Paragraphs>114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Acknowledgements</vt:lpstr>
      <vt:lpstr>What you want to get out of this?</vt:lpstr>
      <vt:lpstr>Workshop Overview</vt:lpstr>
      <vt:lpstr>What we won’t have time to cover…sorry!</vt:lpstr>
      <vt:lpstr>We have a webpage!  </vt:lpstr>
      <vt:lpstr>What we’ll use to code and analyze</vt:lpstr>
      <vt:lpstr>PowerPoint Presentation</vt:lpstr>
      <vt:lpstr>What is a meta-analysis?</vt:lpstr>
      <vt:lpstr>Why do we want to do meta-analysis?</vt:lpstr>
      <vt:lpstr>But what does this all mean?</vt:lpstr>
      <vt:lpstr>PowerPoint Presentation</vt:lpstr>
      <vt:lpstr>PowerPoint Presentation</vt:lpstr>
      <vt:lpstr>PowerPoint Presentation</vt:lpstr>
      <vt:lpstr>We got money to repeat experiments thousands of times…</vt:lpstr>
      <vt:lpstr>Standard error, standard deviation precision, weights</vt:lpstr>
      <vt:lpstr>PowerPoint Presentation</vt:lpstr>
      <vt:lpstr>PowerPoint Presentation</vt:lpstr>
      <vt:lpstr>But what is an ‘effect size’?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What is meta-analysis?</vt:lpstr>
      <vt:lpstr>PowerPoint Presentation</vt:lpstr>
      <vt:lpstr>Slide with Bullets</vt:lpstr>
      <vt:lpstr>Slide with R Output</vt:lpstr>
      <vt:lpstr>Slide with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Meta-analysis in Comparative Physiology: A brief introduction to effect sizes and meta-analytic modelling</dc:title>
  <dc:creator>Daniel W.A Noble, Nicholis Wu, Essie Rodgers, Patrice Pottier</dc:creator>
  <cp:keywords/>
  <cp:lastModifiedBy>Daniel Noble</cp:lastModifiedBy>
  <cp:revision>56</cp:revision>
  <dcterms:created xsi:type="dcterms:W3CDTF">2022-06-05T22:41:34Z</dcterms:created>
  <dcterms:modified xsi:type="dcterms:W3CDTF">2022-06-12T11:43:55Z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2022-06-06</vt:lpwstr>
  </property>
  <property fmtid="{D5CDD505-2E9C-101B-9397-08002B2CF9AE}" pid="3" name="output">
    <vt:lpwstr/>
  </property>
</Properties>
</file>